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6"/>
  </p:notesMasterIdLst>
  <p:sldIdLst>
    <p:sldId id="256" r:id="rId2"/>
    <p:sldId id="402" r:id="rId3"/>
    <p:sldId id="405" r:id="rId4"/>
    <p:sldId id="410" r:id="rId5"/>
    <p:sldId id="412" r:id="rId6"/>
    <p:sldId id="422" r:id="rId7"/>
    <p:sldId id="431" r:id="rId8"/>
    <p:sldId id="433" r:id="rId9"/>
    <p:sldId id="434" r:id="rId10"/>
    <p:sldId id="441" r:id="rId11"/>
    <p:sldId id="447" r:id="rId12"/>
    <p:sldId id="449" r:id="rId13"/>
    <p:sldId id="453" r:id="rId14"/>
    <p:sldId id="457" r:id="rId15"/>
    <p:sldId id="460" r:id="rId16"/>
    <p:sldId id="463" r:id="rId17"/>
    <p:sldId id="464" r:id="rId18"/>
    <p:sldId id="466" r:id="rId19"/>
    <p:sldId id="467" r:id="rId20"/>
    <p:sldId id="470" r:id="rId21"/>
    <p:sldId id="471" r:id="rId22"/>
    <p:sldId id="474" r:id="rId23"/>
    <p:sldId id="477" r:id="rId24"/>
    <p:sldId id="482" r:id="rId25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50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C7419AD-C5DA-4D9C-ADC8-9F5B3A64A6E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12340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21.xml"/><Relationship Id="rId4" Type="http://schemas.openxmlformats.org/officeDocument/2006/relationships/slide" Target="../slides/slide1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476672"/>
            <a:ext cx="7543800" cy="1872209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2564904"/>
            <a:ext cx="7543800" cy="3456384"/>
          </a:xfrm>
        </p:spPr>
        <p:txBody>
          <a:bodyPr lIns="91440" rIns="91440">
            <a:normAutofit/>
          </a:bodyPr>
          <a:lstStyle>
            <a:lvl1pPr marL="0" indent="0" algn="just">
              <a:buNone/>
              <a:defRPr sz="2400" cap="all" spc="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22960" y="234888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+mn-lt"/>
              </a:defRPr>
            </a:lvl1pPr>
          </a:lstStyle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23269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82563" indent="-182563" hangingPunct="0">
              <a:lnSpc>
                <a:spcPct val="100000"/>
              </a:lnSpc>
              <a:spcAft>
                <a:spcPts val="60"/>
              </a:spcAft>
              <a:defRPr sz="3200"/>
            </a:lvl1pPr>
            <a:lvl2pPr hangingPunct="0">
              <a:lnSpc>
                <a:spcPct val="100000"/>
              </a:lnSpc>
              <a:spcAft>
                <a:spcPts val="60"/>
              </a:spcAft>
              <a:defRPr sz="2400"/>
            </a:lvl2pPr>
            <a:lvl3pPr hangingPunct="0">
              <a:lnSpc>
                <a:spcPct val="100000"/>
              </a:lnSpc>
              <a:spcAft>
                <a:spcPts val="60"/>
              </a:spcAft>
              <a:defRPr sz="1800"/>
            </a:lvl3pPr>
            <a:lvl4pPr hangingPunct="0">
              <a:lnSpc>
                <a:spcPct val="100000"/>
              </a:lnSpc>
              <a:spcAft>
                <a:spcPts val="60"/>
              </a:spcAft>
              <a:defRPr sz="1800"/>
            </a:lvl4pPr>
            <a:lvl5pPr hangingPunct="0">
              <a:lnSpc>
                <a:spcPct val="100000"/>
              </a:lnSpc>
              <a:spcAft>
                <a:spcPts val="60"/>
              </a:spcAft>
              <a:defRPr sz="18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Text Box 17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4671971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8-1</a:t>
            </a:r>
          </a:p>
        </p:txBody>
      </p:sp>
      <p:sp>
        <p:nvSpPr>
          <p:cNvPr id="8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4381458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9" name="Text Box 19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5246646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8-2</a:t>
            </a:r>
          </a:p>
        </p:txBody>
      </p:sp>
      <p:sp>
        <p:nvSpPr>
          <p:cNvPr id="10" name="Text Box 17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826802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8-3</a:t>
            </a:r>
          </a:p>
        </p:txBody>
      </p:sp>
      <p:sp>
        <p:nvSpPr>
          <p:cNvPr id="11" name="Text Box 19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6401477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8-4</a:t>
            </a:r>
          </a:p>
        </p:txBody>
      </p:sp>
      <p:sp>
        <p:nvSpPr>
          <p:cNvPr id="12" name="Text Box 1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6976152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8-5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+mn-lt"/>
              </a:defRPr>
            </a:lvl1pPr>
          </a:lstStyle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3" name="Text Box 17">
            <a:hlinkClick r:id="rId5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7550827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8-6</a:t>
            </a:r>
          </a:p>
        </p:txBody>
      </p:sp>
    </p:spTree>
    <p:extLst>
      <p:ext uri="{BB962C8B-B14F-4D97-AF65-F5344CB8AC3E}">
        <p14:creationId xmlns:p14="http://schemas.microsoft.com/office/powerpoint/2010/main" val="13114989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2060848"/>
            <a:ext cx="7543800" cy="388843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00" cap="all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916832"/>
            <a:ext cx="784887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11560" y="286604"/>
            <a:ext cx="8208912" cy="153322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2CA9AAA-1953-43EB-90FF-BF9B5683F462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9429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C17F10B7-8640-45A9-9E52-FF14351614D4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4956133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4956133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9" name="Text Box 17">
            <a:hlinkClick r:id="rId2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5246646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8-1</a:t>
            </a:r>
          </a:p>
        </p:txBody>
      </p:sp>
      <p:sp>
        <p:nvSpPr>
          <p:cNvPr id="20" name="Text Box 19">
            <a:hlinkClick r:id="rId3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5821321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8-2</a:t>
            </a:r>
          </a:p>
        </p:txBody>
      </p:sp>
      <p:sp>
        <p:nvSpPr>
          <p:cNvPr id="21" name="Text Box 17">
            <a:hlinkClick r:id="rId4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401477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8-3</a:t>
            </a:r>
          </a:p>
        </p:txBody>
      </p:sp>
      <p:sp>
        <p:nvSpPr>
          <p:cNvPr id="22" name="Text Box 19">
            <a:hlinkClick r:id="rId3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976152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8-4</a:t>
            </a:r>
          </a:p>
        </p:txBody>
      </p:sp>
      <p:sp>
        <p:nvSpPr>
          <p:cNvPr id="23" name="Text Box 17">
            <a:hlinkClick r:id="" action="ppaction://noaction"/>
          </p:cNvPr>
          <p:cNvSpPr txBox="1">
            <a:spLocks noChangeArrowheads="1"/>
          </p:cNvSpPr>
          <p:nvPr userDrawn="1"/>
        </p:nvSpPr>
        <p:spPr bwMode="auto">
          <a:xfrm>
            <a:off x="7550827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8-5</a:t>
            </a:r>
          </a:p>
        </p:txBody>
      </p:sp>
    </p:spTree>
    <p:extLst>
      <p:ext uri="{BB962C8B-B14F-4D97-AF65-F5344CB8AC3E}">
        <p14:creationId xmlns:p14="http://schemas.microsoft.com/office/powerpoint/2010/main" val="9429026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560" y="286605"/>
            <a:ext cx="8208912" cy="821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569" y="1294668"/>
            <a:ext cx="7683192" cy="49426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39552" y="1108325"/>
            <a:ext cx="82809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532518"/>
            <a:ext cx="966653" cy="280858"/>
          </a:xfrm>
          <a:prstGeom prst="rect">
            <a:avLst/>
          </a:prstGeom>
        </p:spPr>
      </p:pic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3" y="1"/>
            <a:ext cx="9141618" cy="16364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0" y="373429"/>
            <a:ext cx="571441" cy="64807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6876256" y="64236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79FE4286-9BBF-4DDA-BB68-17BAC29EAF2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7247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just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CHAPTER08</a:t>
            </a:r>
            <a:br>
              <a:rPr lang="en-US" altLang="zh-TW" dirty="0" smtClean="0"/>
            </a:br>
            <a:r>
              <a:rPr lang="zh-TW" altLang="en-US" dirty="0"/>
              <a:t>物聯網與大數據</a:t>
            </a:r>
            <a:endParaRPr lang="zh-TW" alt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8-1 </a:t>
            </a:r>
            <a:r>
              <a:rPr lang="zh-TW" altLang="en-US" dirty="0" smtClean="0"/>
              <a:t>物</a:t>
            </a:r>
            <a:r>
              <a:rPr lang="zh-TW" altLang="en-US" dirty="0"/>
              <a:t>聯網的架構</a:t>
            </a:r>
          </a:p>
          <a:p>
            <a:r>
              <a:rPr lang="en-US" altLang="zh-TW" dirty="0" smtClean="0"/>
              <a:t>8-2 </a:t>
            </a:r>
            <a:r>
              <a:rPr lang="zh-TW" altLang="en-US" dirty="0" smtClean="0"/>
              <a:t>智慧</a:t>
            </a:r>
            <a:r>
              <a:rPr lang="zh-TW" altLang="en-US" dirty="0"/>
              <a:t>物聯網</a:t>
            </a:r>
          </a:p>
          <a:p>
            <a:r>
              <a:rPr lang="en-US" altLang="zh-TW" dirty="0" smtClean="0"/>
              <a:t>8-3 </a:t>
            </a:r>
            <a:r>
              <a:rPr lang="zh-TW" altLang="en-US" dirty="0" smtClean="0"/>
              <a:t>物</a:t>
            </a:r>
            <a:r>
              <a:rPr lang="zh-TW" altLang="en-US" dirty="0"/>
              <a:t>聯網的應用</a:t>
            </a:r>
          </a:p>
          <a:p>
            <a:r>
              <a:rPr lang="en-US" altLang="zh-TW" dirty="0" smtClean="0"/>
              <a:t>8-4 </a:t>
            </a:r>
            <a:r>
              <a:rPr lang="zh-TW" altLang="en-US" dirty="0" smtClean="0"/>
              <a:t>大</a:t>
            </a:r>
            <a:r>
              <a:rPr lang="zh-TW" altLang="en-US" dirty="0"/>
              <a:t>數據</a:t>
            </a:r>
          </a:p>
          <a:p>
            <a:r>
              <a:rPr lang="en-US" altLang="zh-TW" dirty="0" smtClean="0"/>
              <a:t>8-5 </a:t>
            </a:r>
            <a:r>
              <a:rPr lang="zh-TW" altLang="en-US" dirty="0" smtClean="0"/>
              <a:t>大</a:t>
            </a:r>
            <a:r>
              <a:rPr lang="zh-TW" altLang="en-US" dirty="0"/>
              <a:t>數據的應用</a:t>
            </a:r>
          </a:p>
          <a:p>
            <a:r>
              <a:rPr lang="en-US" altLang="zh-TW" dirty="0" smtClean="0"/>
              <a:t>8-6 </a:t>
            </a:r>
            <a:r>
              <a:rPr lang="zh-TW" altLang="en-US" dirty="0" smtClean="0"/>
              <a:t>大</a:t>
            </a:r>
            <a:r>
              <a:rPr lang="zh-TW" altLang="en-US" dirty="0"/>
              <a:t>數據分析工具</a:t>
            </a:r>
            <a:endParaRPr lang="zh-TW" altLang="en-US" dirty="0" smtClean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ADAS</a:t>
            </a:r>
            <a:r>
              <a:rPr lang="zh-TW" altLang="en-US" dirty="0"/>
              <a:t>是由多個子系統所組成，常見的有：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8-3-2	</a:t>
            </a:r>
            <a:r>
              <a:rPr lang="zh-TW" altLang="en-US" dirty="0"/>
              <a:t>智慧交通與車聯網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920" y="2204864"/>
            <a:ext cx="793648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78595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8-3-3</a:t>
            </a:r>
            <a:r>
              <a:rPr lang="en-US" altLang="zh-TW" dirty="0"/>
              <a:t>	</a:t>
            </a:r>
            <a:r>
              <a:rPr lang="zh-TW" altLang="en-US" dirty="0" smtClean="0"/>
              <a:t>智慧電表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575306"/>
            <a:ext cx="7681912" cy="438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242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03" y="1295400"/>
            <a:ext cx="7418932" cy="494188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8-3-4  </a:t>
            </a:r>
            <a:r>
              <a:rPr lang="zh-TW" altLang="en-US" dirty="0" smtClean="0"/>
              <a:t>智慧家庭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95204966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842310"/>
            <a:ext cx="7681912" cy="384806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8-3-5  </a:t>
            </a:r>
            <a:r>
              <a:rPr lang="zh-TW" altLang="en-US" dirty="0"/>
              <a:t>智慧醫療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71536430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8-3-6  </a:t>
            </a:r>
            <a:r>
              <a:rPr lang="zh-TW" altLang="en-US" dirty="0" smtClean="0"/>
              <a:t>智慧農業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0181" y="2379384"/>
            <a:ext cx="6629975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52350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8-4  </a:t>
            </a:r>
            <a:r>
              <a:rPr lang="zh-TW" altLang="en-US" dirty="0" smtClean="0"/>
              <a:t>大數據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60" y="2036193"/>
            <a:ext cx="4282338" cy="4190442"/>
          </a:xfrm>
          <a:prstGeom prst="rect">
            <a:avLst/>
          </a:prstGeom>
        </p:spPr>
      </p:pic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45392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cap="none" dirty="0" smtClean="0"/>
              <a:t>8-5-1 </a:t>
            </a:r>
            <a:r>
              <a:rPr lang="en-US" altLang="zh-TW" cap="none" dirty="0" err="1" smtClean="0"/>
              <a:t>AlphaGo</a:t>
            </a:r>
            <a:endParaRPr lang="en-US" altLang="zh-TW" cap="none" dirty="0" smtClean="0"/>
          </a:p>
          <a:p>
            <a:r>
              <a:rPr lang="en-US" altLang="zh-TW" cap="none" dirty="0" smtClean="0"/>
              <a:t>8-5-2 Netflix</a:t>
            </a:r>
            <a:r>
              <a:rPr lang="zh-TW" altLang="en-US" cap="none" dirty="0" smtClean="0"/>
              <a:t>影片推薦</a:t>
            </a:r>
            <a:endParaRPr lang="en-US" altLang="zh-TW" cap="none" dirty="0" smtClean="0"/>
          </a:p>
          <a:p>
            <a:r>
              <a:rPr lang="en-US" altLang="zh-TW" cap="none" dirty="0" smtClean="0"/>
              <a:t>8-5-3 Uber</a:t>
            </a:r>
          </a:p>
          <a:p>
            <a:r>
              <a:rPr lang="en-US" altLang="zh-TW" cap="none" dirty="0" smtClean="0"/>
              <a:t>8-5-4 Amazon</a:t>
            </a:r>
          </a:p>
          <a:p>
            <a:r>
              <a:rPr lang="en-US" altLang="zh-TW" cap="none" dirty="0" smtClean="0"/>
              <a:t>8-5-5 Watson</a:t>
            </a:r>
            <a:endParaRPr lang="zh-TW" altLang="en-US" cap="none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8-5 </a:t>
            </a:r>
            <a:r>
              <a:rPr lang="zh-TW" altLang="en-US" dirty="0" smtClean="0"/>
              <a:t>大</a:t>
            </a:r>
            <a:r>
              <a:rPr lang="zh-TW" altLang="en-US" dirty="0"/>
              <a:t>數據的應用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CA9AAA-1953-43EB-90FF-BF9B5683F462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4015429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8-5-1	</a:t>
            </a:r>
            <a:r>
              <a:rPr lang="en-US" altLang="zh-TW" dirty="0" err="1"/>
              <a:t>AlphaGo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368" y="2891828"/>
            <a:ext cx="6407593" cy="3349148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747344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581489"/>
            <a:ext cx="7681912" cy="436971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8-5-2	Netflix</a:t>
            </a:r>
            <a:r>
              <a:rPr lang="zh-TW" altLang="en-US" dirty="0"/>
              <a:t>影片推薦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5394622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245" y="1587244"/>
            <a:ext cx="7229848" cy="435820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8-5-3 UBER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3341965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8-1-1 </a:t>
            </a:r>
            <a:r>
              <a:rPr lang="zh-TW" altLang="en-US" dirty="0" smtClean="0"/>
              <a:t>認識</a:t>
            </a:r>
            <a:r>
              <a:rPr lang="zh-TW" altLang="en-US" dirty="0"/>
              <a:t>物聯</a:t>
            </a:r>
            <a:r>
              <a:rPr lang="zh-TW" altLang="en-US" dirty="0" smtClean="0"/>
              <a:t>網</a:t>
            </a:r>
            <a:endParaRPr lang="en-US" altLang="zh-TW" dirty="0"/>
          </a:p>
          <a:p>
            <a:r>
              <a:rPr lang="en-US" altLang="zh-TW" dirty="0" smtClean="0"/>
              <a:t>8-1-2 </a:t>
            </a:r>
            <a:r>
              <a:rPr lang="zh-TW" altLang="en-US" dirty="0" smtClean="0"/>
              <a:t>感知</a:t>
            </a:r>
            <a:r>
              <a:rPr lang="zh-TW" altLang="en-US" dirty="0"/>
              <a:t>層</a:t>
            </a:r>
            <a:r>
              <a:rPr lang="zh-TW" altLang="en-US" dirty="0" smtClean="0"/>
              <a:t>技術</a:t>
            </a:r>
            <a:endParaRPr lang="en-US" altLang="zh-TW" dirty="0"/>
          </a:p>
          <a:p>
            <a:r>
              <a:rPr lang="en-US" altLang="zh-TW" dirty="0" smtClean="0"/>
              <a:t>8-1-3 </a:t>
            </a:r>
            <a:r>
              <a:rPr lang="zh-TW" altLang="en-US" dirty="0" smtClean="0"/>
              <a:t>網路</a:t>
            </a:r>
            <a:r>
              <a:rPr lang="zh-TW" altLang="en-US" dirty="0"/>
              <a:t>層</a:t>
            </a:r>
            <a:r>
              <a:rPr lang="zh-TW" altLang="en-US" dirty="0" smtClean="0"/>
              <a:t>技術</a:t>
            </a:r>
            <a:endParaRPr lang="en-US" altLang="zh-TW" dirty="0"/>
          </a:p>
          <a:p>
            <a:r>
              <a:rPr lang="en-US" altLang="zh-TW" dirty="0" smtClean="0"/>
              <a:t>8-1-4 </a:t>
            </a:r>
            <a:r>
              <a:rPr lang="zh-TW" altLang="en-US" dirty="0" smtClean="0"/>
              <a:t>應用</a:t>
            </a:r>
            <a:r>
              <a:rPr lang="zh-TW" altLang="en-US" dirty="0"/>
              <a:t>層技術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 </a:t>
            </a:r>
            <a:r>
              <a:rPr lang="zh-TW" altLang="en-US" dirty="0" smtClean="0"/>
              <a:t>物</a:t>
            </a:r>
            <a:r>
              <a:rPr lang="zh-TW" altLang="en-US" dirty="0"/>
              <a:t>聯網的架構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CA9AAA-1953-43EB-90FF-BF9B5683F462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8694014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8-5-5	Watson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40" y="3645024"/>
            <a:ext cx="7506449" cy="2100345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304353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cap="none" dirty="0" smtClean="0"/>
              <a:t>8-6-1 Apache Spark</a:t>
            </a:r>
          </a:p>
          <a:p>
            <a:r>
              <a:rPr lang="en-US" altLang="zh-TW" cap="none" dirty="0" smtClean="0"/>
              <a:t>8-6-2 Apache Hadoop</a:t>
            </a:r>
          </a:p>
          <a:p>
            <a:r>
              <a:rPr lang="en-US" altLang="zh-TW" dirty="0" smtClean="0"/>
              <a:t>8-6-3 </a:t>
            </a:r>
            <a:r>
              <a:rPr lang="zh-TW" altLang="en-US" dirty="0" smtClean="0"/>
              <a:t>大</a:t>
            </a:r>
            <a:r>
              <a:rPr lang="zh-TW" altLang="en-US" dirty="0"/>
              <a:t>數據資料視覺化工具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8-6 </a:t>
            </a:r>
            <a:r>
              <a:rPr lang="zh-TW" altLang="en-US" dirty="0" smtClean="0"/>
              <a:t>大</a:t>
            </a:r>
            <a:r>
              <a:rPr lang="zh-TW" altLang="en-US" dirty="0"/>
              <a:t>數據分析工具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CA9AAA-1953-43EB-90FF-BF9B5683F462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64379478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400" y="1572023"/>
            <a:ext cx="7579538" cy="4388641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8-6-1	Apache Spark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65891026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8-6-2	Apache Hadoop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8385" y="3429000"/>
            <a:ext cx="4157360" cy="2639422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464962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0931" y="1833987"/>
            <a:ext cx="6708475" cy="386471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8-6-3 </a:t>
            </a:r>
            <a:r>
              <a:rPr lang="zh-TW" altLang="en-US" dirty="0"/>
              <a:t>大數據資料視覺化工具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721488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754040"/>
            <a:ext cx="7681912" cy="402460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8-1-1 </a:t>
            </a:r>
            <a:r>
              <a:rPr lang="zh-TW" altLang="en-US" dirty="0" smtClean="0"/>
              <a:t>認識</a:t>
            </a:r>
            <a:r>
              <a:rPr lang="zh-TW" altLang="en-US" dirty="0"/>
              <a:t>物聯網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29373901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2476748"/>
            <a:ext cx="7681912" cy="2579192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1340434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622467"/>
            <a:ext cx="7681912" cy="428775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52633107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8-1-3</a:t>
            </a:r>
            <a:r>
              <a:rPr lang="en-US" altLang="zh-TW" dirty="0"/>
              <a:t>	</a:t>
            </a:r>
            <a:r>
              <a:rPr lang="zh-TW" altLang="en-US" dirty="0" smtClean="0"/>
              <a:t>網路層</a:t>
            </a:r>
            <a:r>
              <a:rPr lang="zh-TW" altLang="en-US" dirty="0"/>
              <a:t>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202" y="3645024"/>
            <a:ext cx="7661374" cy="2232248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81972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8-2 </a:t>
            </a:r>
            <a:r>
              <a:rPr lang="zh-TW" altLang="en-US" dirty="0" smtClean="0"/>
              <a:t>智慧物</a:t>
            </a:r>
            <a:r>
              <a:rPr lang="zh-TW" altLang="en-US" dirty="0"/>
              <a:t>聯網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6905" y="3049303"/>
            <a:ext cx="6656520" cy="3188009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074406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8-3-1 </a:t>
            </a:r>
            <a:r>
              <a:rPr lang="zh-TW" altLang="en-US" dirty="0" smtClean="0"/>
              <a:t>工業</a:t>
            </a:r>
            <a:r>
              <a:rPr lang="en-US" altLang="zh-TW" dirty="0" smtClean="0"/>
              <a:t>4.0</a:t>
            </a:r>
            <a:endParaRPr lang="en-US" altLang="zh-TW" dirty="0"/>
          </a:p>
          <a:p>
            <a:r>
              <a:rPr lang="en-US" altLang="zh-TW" dirty="0" smtClean="0"/>
              <a:t>8-3-2 </a:t>
            </a:r>
            <a:r>
              <a:rPr lang="zh-TW" altLang="en-US" dirty="0" smtClean="0"/>
              <a:t>智慧</a:t>
            </a:r>
            <a:r>
              <a:rPr lang="zh-TW" altLang="en-US" dirty="0"/>
              <a:t>交通與車聯</a:t>
            </a:r>
            <a:r>
              <a:rPr lang="zh-TW" altLang="en-US" dirty="0" smtClean="0"/>
              <a:t>網</a:t>
            </a:r>
            <a:endParaRPr lang="en-US" altLang="zh-TW" dirty="0"/>
          </a:p>
          <a:p>
            <a:r>
              <a:rPr lang="en-US" altLang="zh-TW" dirty="0" smtClean="0"/>
              <a:t>8-3-3 </a:t>
            </a:r>
            <a:r>
              <a:rPr lang="zh-TW" altLang="en-US" dirty="0" smtClean="0"/>
              <a:t>智慧電表</a:t>
            </a:r>
            <a:endParaRPr lang="en-US" altLang="zh-TW" dirty="0"/>
          </a:p>
          <a:p>
            <a:r>
              <a:rPr lang="en-US" altLang="zh-TW" dirty="0" smtClean="0"/>
              <a:t>8-3-4 </a:t>
            </a:r>
            <a:r>
              <a:rPr lang="zh-TW" altLang="en-US" dirty="0" smtClean="0"/>
              <a:t>智慧家庭</a:t>
            </a:r>
            <a:endParaRPr lang="en-US" altLang="zh-TW" dirty="0"/>
          </a:p>
          <a:p>
            <a:r>
              <a:rPr lang="en-US" altLang="zh-TW" dirty="0" smtClean="0"/>
              <a:t>8-3-5 </a:t>
            </a:r>
            <a:r>
              <a:rPr lang="zh-TW" altLang="en-US" dirty="0" smtClean="0"/>
              <a:t>智慧醫療</a:t>
            </a:r>
            <a:endParaRPr lang="en-US" altLang="zh-TW" dirty="0"/>
          </a:p>
          <a:p>
            <a:r>
              <a:rPr lang="en-US" altLang="zh-TW" dirty="0" smtClean="0"/>
              <a:t>8-3-6 </a:t>
            </a:r>
            <a:r>
              <a:rPr lang="zh-TW" altLang="en-US" dirty="0" smtClean="0"/>
              <a:t>智慧</a:t>
            </a:r>
            <a:r>
              <a:rPr lang="zh-TW" altLang="en-US" dirty="0"/>
              <a:t>農業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 </a:t>
            </a:r>
            <a:r>
              <a:rPr lang="zh-TW" altLang="en-US" dirty="0" smtClean="0"/>
              <a:t>物</a:t>
            </a:r>
            <a:r>
              <a:rPr lang="zh-TW" altLang="en-US" dirty="0"/>
              <a:t>聯網的應用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CA9AAA-1953-43EB-90FF-BF9B5683F462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562201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490222"/>
            <a:ext cx="7681912" cy="4552244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8-3-1	</a:t>
            </a:r>
            <a:r>
              <a:rPr lang="zh-TW" altLang="en-US" dirty="0"/>
              <a:t>工業</a:t>
            </a:r>
            <a:r>
              <a:rPr lang="en-US" altLang="zh-TW" dirty="0"/>
              <a:t>4.0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80919847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網際網路">
  <a:themeElements>
    <a:clrScheme name="自訂 1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A8EBEF"/>
      </a:hlink>
      <a:folHlink>
        <a:srgbClr val="A0ACB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霧面玻璃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dirty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網際網路" id="{E7402E39-4EAB-4CA8-A087-4645542AEB4C}" vid="{03845439-27CA-45A2-B8C6-6CD6B95B1AA4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網際網路</Template>
  <TotalTime>1134</TotalTime>
  <Words>193</Words>
  <Application>Microsoft Office PowerPoint</Application>
  <PresentationFormat>如螢幕大小 (4:3)</PresentationFormat>
  <Paragraphs>72</Paragraphs>
  <Slides>24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5" baseType="lpstr">
      <vt:lpstr>網際網路</vt:lpstr>
      <vt:lpstr>CHAPTER08 物聯網與大數據</vt:lpstr>
      <vt:lpstr>8-1 物聯網的架構</vt:lpstr>
      <vt:lpstr>8-1-1 認識物聯網</vt:lpstr>
      <vt:lpstr>8-1-2 感知層技術</vt:lpstr>
      <vt:lpstr>8-1-2 感知層技術</vt:lpstr>
      <vt:lpstr>8-1-3 網路層技術</vt:lpstr>
      <vt:lpstr>8-2 智慧物聯網</vt:lpstr>
      <vt:lpstr>8-3 物聯網的應用</vt:lpstr>
      <vt:lpstr>8-3-1 工業4.0</vt:lpstr>
      <vt:lpstr>8-3-2 智慧交通與車聯網</vt:lpstr>
      <vt:lpstr>8-3-3 智慧電表</vt:lpstr>
      <vt:lpstr>8-3-4  智慧家庭</vt:lpstr>
      <vt:lpstr>8-3-5  智慧醫療</vt:lpstr>
      <vt:lpstr>8-3-6  智慧農業</vt:lpstr>
      <vt:lpstr>8-4  大數據</vt:lpstr>
      <vt:lpstr>8-5 大數據的應用</vt:lpstr>
      <vt:lpstr>8-5-1 AlphaGo</vt:lpstr>
      <vt:lpstr>8-5-2 Netflix影片推薦</vt:lpstr>
      <vt:lpstr>8-5-3 UBER</vt:lpstr>
      <vt:lpstr>8-5-5 Watson</vt:lpstr>
      <vt:lpstr>8-6 大數據分析工具</vt:lpstr>
      <vt:lpstr>8-6-1 Apache Spark</vt:lpstr>
      <vt:lpstr>8-6-2 Apache Hadoop</vt:lpstr>
      <vt:lpstr>8-6-3 大數據資料視覺化工具</vt:lpstr>
    </vt:vector>
  </TitlesOfParts>
  <Company>chwa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CHAPTER08</dc:title>
  <dc:creator>王小桃</dc:creator>
  <cp:lastModifiedBy>chwa</cp:lastModifiedBy>
  <cp:revision>93</cp:revision>
  <dcterms:created xsi:type="dcterms:W3CDTF">2011-03-29T08:04:00Z</dcterms:created>
  <dcterms:modified xsi:type="dcterms:W3CDTF">2020-05-06T04:27:32Z</dcterms:modified>
</cp:coreProperties>
</file>